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65" r:id="rId2"/>
    <p:sldId id="258" r:id="rId3"/>
    <p:sldId id="267" r:id="rId4"/>
    <p:sldId id="268" r:id="rId5"/>
    <p:sldId id="272" r:id="rId6"/>
    <p:sldId id="269" r:id="rId7"/>
    <p:sldId id="270" r:id="rId8"/>
    <p:sldId id="271" r:id="rId9"/>
    <p:sldId id="273" r:id="rId10"/>
  </p:sldIdLst>
  <p:sldSz cx="24387175" cy="13716000"/>
  <p:notesSz cx="6858000" cy="9144000"/>
  <p:defaultTextStyle>
    <a:defPPr>
      <a:defRPr lang="en-US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39C"/>
    <a:srgbClr val="F8CD46"/>
    <a:srgbClr val="C8C5CA"/>
    <a:srgbClr val="032B60"/>
    <a:srgbClr val="A79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3"/>
    <p:restoredTop sz="95788"/>
  </p:normalViewPr>
  <p:slideViewPr>
    <p:cSldViewPr snapToGrid="0" snapToObjects="1">
      <p:cViewPr varScale="1">
        <p:scale>
          <a:sx n="54" d="100"/>
          <a:sy n="54" d="100"/>
        </p:scale>
        <p:origin x="9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0F1E1-5E5A-8A45-8AB4-3386BFFCF025}" type="datetimeFigureOut">
              <a:rPr lang="it-IT" smtClean="0"/>
              <a:t>04/04/2025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30883-80FF-614F-8283-8EBD5FB05CA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176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EB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30883-80FF-614F-8283-8EBD5FB05CA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359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6E517-C0B7-F8DF-F604-B794F233F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C63A038-761A-27F0-2C78-AC55B7C79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FCCFF2A-0AB5-6232-69C8-8A8197B97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EB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C2FCC1-1023-6356-9EF3-99CFA52ED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30883-80FF-614F-8283-8EBD5FB05CA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822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F6856-9576-FFA9-0752-6B4D9FB8D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FF50633-CD3C-C071-3969-8C1E5A50F5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ED260C0-AB73-8DC6-DEC1-1686FCD36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FB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0A2D26-ED09-43CE-2502-4FFDCE2CA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30883-80FF-614F-8283-8EBD5FB05CA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360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23975-CF1F-8F77-48D7-394263DCC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882A42A-0FF1-97F1-FFA9-E404B185B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90E213D-AE2D-AC7B-DEFA-93E352C76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FB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BD6359F-27A2-AC97-F3FF-933579B95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30883-80FF-614F-8283-8EBD5FB05CA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86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9C1D2-5A6C-F0A0-84C0-5F758B92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FDFA51A-510F-9EE8-82BC-524879567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54DDD1A-302C-8729-207D-8E700769D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FB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7D31A97-885E-AEF5-329B-6EB924B33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30883-80FF-614F-8283-8EBD5FB05CA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667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4EA6-EBB1-0779-7AD8-4B858ACED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3583A10-5B2F-61B6-26C0-EB7DB982CD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FE6734F-E65E-8A44-C793-F8318FF26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EB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834AE6-D91C-3552-37B1-11BBFB518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30883-80FF-614F-8283-8EBD5FB05CA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511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F383B-F6A2-75EC-0864-2D70618D6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80441E8-5E49-3ABB-74E3-878D4B56B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281AF22-C094-E6BB-139D-F0123EE63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EB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A3D0984-BE63-0CE5-97E4-4F7FC477A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30883-80FF-614F-8283-8EBD5FB05CA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5988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12ED-0A5D-D8DD-6A75-08D6D4798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E13CC68-2345-1A01-0A53-26F5C4D01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F44A3BF-9CFD-F37D-449F-D856AACBE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EB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56E597A-5AF0-013B-D131-CAD14C040B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30883-80FF-614F-8283-8EBD5FB05CA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2623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2115-E0AE-7349-B651-19628F808C4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02115-E0AE-7349-B651-19628F808C42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1E6BC-09C6-9F4D-BC8E-FB2328A8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5ED44-61BA-E245-BBEA-1B34D296D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199" y="1744950"/>
            <a:ext cx="1444775" cy="1609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A90285-F814-5C41-90EA-FEDE23685D7F}"/>
              </a:ext>
            </a:extLst>
          </p:cNvPr>
          <p:cNvSpPr txBox="1"/>
          <p:nvPr/>
        </p:nvSpPr>
        <p:spPr>
          <a:xfrm>
            <a:off x="2806697" y="4171584"/>
            <a:ext cx="1877377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 Human Trust in Artificial Intelligence in High-Stakes Environments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Emanuele Bossi, </a:t>
            </a:r>
            <a:r>
              <a:rPr lang="en-US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Science and Software Engineering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Francesco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Busini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Engineering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Hadi Ali, </a:t>
            </a:r>
            <a:r>
              <a:rPr lang="en-US" sz="4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Professor of Aerospace Engineering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9D5915-801A-3145-BD39-A0C8F8CE6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022" y="12618683"/>
            <a:ext cx="3413126" cy="1097317"/>
          </a:xfrm>
          <a:prstGeom prst="rect">
            <a:avLst/>
          </a:prstGeom>
        </p:spPr>
      </p:pic>
      <p:pic>
        <p:nvPicPr>
          <p:cNvPr id="1026" name="Picture 2" descr="Arizona NASA Vertical Text">
            <a:extLst>
              <a:ext uri="{FF2B5EF4-FFF2-40B4-BE49-F238E27FC236}">
                <a16:creationId xmlns:a16="http://schemas.microsoft.com/office/drawing/2014/main" id="{C84124CF-755E-37C0-2168-2D5C4CB9C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197" y="811094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dergraduate Research Institute">
            <a:extLst>
              <a:ext uri="{FF2B5EF4-FFF2-40B4-BE49-F238E27FC236}">
                <a16:creationId xmlns:a16="http://schemas.microsoft.com/office/drawing/2014/main" id="{09490063-7F83-7C66-63AB-4CB1E2718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004" y="811094"/>
            <a:ext cx="2543552" cy="254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57241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7" name="Rectangle 1048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656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ould You Trust AI to Fly Your Plane? Futuristic Concept of Pilotless Air  Travel! | India Travel News">
            <a:extLst>
              <a:ext uri="{FF2B5EF4-FFF2-40B4-BE49-F238E27FC236}">
                <a16:creationId xmlns:a16="http://schemas.microsoft.com/office/drawing/2014/main" id="{3184457F-2CD9-25E4-53E9-209170F1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6" r="21990"/>
          <a:stretch/>
        </p:blipFill>
        <p:spPr bwMode="auto">
          <a:xfrm>
            <a:off x="13311564" y="10"/>
            <a:ext cx="12789969" cy="1371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60581" y="0"/>
            <a:ext cx="13298859" cy="13716000"/>
            <a:chOff x="5705128" y="0"/>
            <a:chExt cx="6648564" cy="6858000"/>
          </a:xfrm>
        </p:grpSpPr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D5B7760-DBE9-7F4D-B3EB-719FB338BA05}"/>
              </a:ext>
            </a:extLst>
          </p:cNvPr>
          <p:cNvSpPr txBox="1"/>
          <p:nvPr/>
        </p:nvSpPr>
        <p:spPr>
          <a:xfrm>
            <a:off x="1714969" y="-591139"/>
            <a:ext cx="9608523" cy="2623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D8B929FE-282F-005D-27F4-B64598D960D0}"/>
              </a:ext>
            </a:extLst>
          </p:cNvPr>
          <p:cNvSpPr txBox="1"/>
          <p:nvPr/>
        </p:nvSpPr>
        <p:spPr>
          <a:xfrm>
            <a:off x="1582837" y="3069170"/>
            <a:ext cx="11349391" cy="7577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Primary Goal</a:t>
            </a:r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Measure how aviation professionals trust AI-based decision-making in safety-critical scenarios.</a:t>
            </a:r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Research Focus</a:t>
            </a:r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Analyze human-AI interaction during simulated emergency situations.</a:t>
            </a:r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Key Factors to Explore</a:t>
            </a:r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AI transparency</a:t>
            </a:r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AI control mechanisms</a:t>
            </a:r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Impact of potential confounding factors</a:t>
            </a:r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End Goal</a:t>
            </a:r>
          </a:p>
          <a:p>
            <a:pPr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0000"/>
                </a:solidFill>
              </a:rPr>
              <a:t>Estimation state algorithm</a:t>
            </a:r>
            <a:endParaRPr lang="en-US" sz="4000" dirty="0"/>
          </a:p>
        </p:txBody>
      </p:sp>
      <p:pic>
        <p:nvPicPr>
          <p:cNvPr id="3" name="Picture 2" descr="Immagine che contiene Carattere, testo, schermata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84BA6879-DEFF-2D4A-BC99-173FA49FE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4174" y="12618683"/>
            <a:ext cx="3413126" cy="10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562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B18CD8-D0AE-FB94-5DE9-1807018B9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FCB2432-C4D1-BA24-DE45-B89CA9D4F300}"/>
              </a:ext>
            </a:extLst>
          </p:cNvPr>
          <p:cNvSpPr txBox="1"/>
          <p:nvPr/>
        </p:nvSpPr>
        <p:spPr>
          <a:xfrm>
            <a:off x="962151" y="7505698"/>
            <a:ext cx="6582631" cy="4905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7200" dirty="0"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Artificial Intelligence in Civil Aviation: How much is Enough?">
            <a:extLst>
              <a:ext uri="{FF2B5EF4-FFF2-40B4-BE49-F238E27FC236}">
                <a16:creationId xmlns:a16="http://schemas.microsoft.com/office/drawing/2014/main" id="{BD79B313-95CA-BC88-89C2-B211AB2A5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9" b="12742"/>
          <a:stretch/>
        </p:blipFill>
        <p:spPr bwMode="auto">
          <a:xfrm>
            <a:off x="0" y="-849076"/>
            <a:ext cx="24387155" cy="742121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48AAD41A-7A99-54AF-3228-359613F12F30}"/>
              </a:ext>
            </a:extLst>
          </p:cNvPr>
          <p:cNvSpPr txBox="1"/>
          <p:nvPr/>
        </p:nvSpPr>
        <p:spPr>
          <a:xfrm>
            <a:off x="8449063" y="7505700"/>
            <a:ext cx="14972776" cy="4905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AI algorithms are becoming increasingly prevalent across various industries.</a:t>
            </a: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There is a growing need to focus AI development in </a:t>
            </a:r>
            <a:r>
              <a:rPr lang="en-US" sz="4000" b="1" dirty="0"/>
              <a:t>high-stakes environments </a:t>
            </a:r>
            <a:r>
              <a:rPr lang="en-US" sz="4000" dirty="0"/>
              <a:t>due to unique challenges:</a:t>
            </a:r>
          </a:p>
          <a:p>
            <a:pPr marL="1485946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i="1" dirty="0"/>
              <a:t>Time Pressure</a:t>
            </a:r>
          </a:p>
          <a:p>
            <a:pPr marL="1485946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i="1" dirty="0"/>
              <a:t>Specialized Expertise</a:t>
            </a:r>
            <a:endParaRPr lang="en-US" sz="4000" dirty="0"/>
          </a:p>
          <a:p>
            <a:pPr marL="1485946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i="1" dirty="0"/>
              <a:t>Unique Communication Demands</a:t>
            </a: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Trust Paradox</a:t>
            </a:r>
            <a:r>
              <a:rPr lang="en-US" sz="4000" dirty="0"/>
              <a:t>: Balancing </a:t>
            </a:r>
            <a:r>
              <a:rPr lang="en-US" sz="4000" i="1" dirty="0" err="1"/>
              <a:t>Undertrust</a:t>
            </a:r>
            <a:r>
              <a:rPr lang="en-US" sz="4000" dirty="0"/>
              <a:t> vs. </a:t>
            </a:r>
            <a:r>
              <a:rPr lang="en-US" sz="4000" i="1" dirty="0" err="1"/>
              <a:t>Overtrust</a:t>
            </a:r>
            <a:r>
              <a:rPr lang="en-US" sz="40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2AFE7-6898-9DFC-A4F7-D225B18A6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4174" y="12618683"/>
            <a:ext cx="3413126" cy="10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262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89C3E0-BDCA-DF72-D132-5E7B981EE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lane flying over water&#10;&#10;AI-generated content may be incorrect.">
            <a:extLst>
              <a:ext uri="{FF2B5EF4-FFF2-40B4-BE49-F238E27FC236}">
                <a16:creationId xmlns:a16="http://schemas.microsoft.com/office/drawing/2014/main" id="{EC7FCAD4-1FBA-F67F-8A85-FB51629A58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405" r="19215"/>
          <a:stretch/>
        </p:blipFill>
        <p:spPr>
          <a:xfrm>
            <a:off x="-2" y="-4"/>
            <a:ext cx="10821804" cy="13716004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1802" y="-2"/>
            <a:ext cx="13565370" cy="4572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BC02F0-8DDD-ADA3-BE26-149C1527DB4B}"/>
              </a:ext>
            </a:extLst>
          </p:cNvPr>
          <p:cNvSpPr txBox="1"/>
          <p:nvPr/>
        </p:nvSpPr>
        <p:spPr>
          <a:xfrm>
            <a:off x="12232226" y="0"/>
            <a:ext cx="10931359" cy="3118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Experiment Setup</a:t>
            </a:r>
            <a:endParaRPr lang="en-US" sz="7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76DB4184-10BF-DEC1-E9AF-0A2B4BC5A596}"/>
              </a:ext>
            </a:extLst>
          </p:cNvPr>
          <p:cNvSpPr txBox="1"/>
          <p:nvPr/>
        </p:nvSpPr>
        <p:spPr>
          <a:xfrm>
            <a:off x="11891567" y="2924860"/>
            <a:ext cx="12008339" cy="86551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571500" indent="-5715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1" dirty="0"/>
              <a:t>Simulator: </a:t>
            </a:r>
          </a:p>
          <a:p>
            <a:pPr marL="571500" indent="-5715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/>
          </a:p>
          <a:p>
            <a:pPr marL="571500" indent="-5715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Microsoft Flight Simulator 2020 (MSFS2020).</a:t>
            </a:r>
          </a:p>
          <a:p>
            <a:pPr marL="571500" indent="-5715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Realistic flight simulator.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   Available use of AI.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   Cloud-based rendering via Azure AI.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/>
          </a:p>
          <a:p>
            <a:pPr marL="571500" indent="-5715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1" dirty="0"/>
              <a:t>Hardware: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/>
          </a:p>
          <a:p>
            <a:pPr marL="571500" indent="-5715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Eye-tracking system.</a:t>
            </a:r>
          </a:p>
          <a:p>
            <a:pPr marL="571500" indent="-5715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Heart rate sensor.</a:t>
            </a:r>
          </a:p>
          <a:p>
            <a:pPr marL="571500" indent="-5715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Galvanic skin sensor.</a:t>
            </a:r>
          </a:p>
          <a:p>
            <a:pPr marL="571500" indent="-5715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Keyboard or joystick.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F4F1C-40D8-A6A6-C938-A01A6A0A9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4174" y="12618683"/>
            <a:ext cx="3413126" cy="10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8154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BDDA50-74F5-1091-B464-40AFC5B7D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FE1EC756-41E9-4FD6-AD48-EF46A2813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24387172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66F6371-9EA5-9354-29DC-1D07B921F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8580"/>
            <a:ext cx="24387174" cy="3466814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1DD95-3F91-D1F8-6232-924AD45200A7}"/>
              </a:ext>
            </a:extLst>
          </p:cNvPr>
          <p:cNvSpPr txBox="1"/>
          <p:nvPr/>
        </p:nvSpPr>
        <p:spPr>
          <a:xfrm>
            <a:off x="1626747" y="1449236"/>
            <a:ext cx="21390553" cy="221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Population</a:t>
            </a:r>
            <a:endParaRPr lang="en-US" sz="7200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2C287762-6EAA-E58E-BDB6-A68AAD383ED9}"/>
              </a:ext>
            </a:extLst>
          </p:cNvPr>
          <p:cNvSpPr txBox="1"/>
          <p:nvPr/>
        </p:nvSpPr>
        <p:spPr>
          <a:xfrm>
            <a:off x="13518889" y="4461494"/>
            <a:ext cx="12170569" cy="7805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Target population: </a:t>
            </a:r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endParaRPr lang="en-US" sz="4000" b="1" dirty="0"/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- </a:t>
            </a:r>
            <a:r>
              <a:rPr lang="en-US" sz="4000" dirty="0"/>
              <a:t>Licensed pilot (private, commercial, or military).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4000" dirty="0"/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Eligibility criteria: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/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- Must be 18+ years old.</a:t>
            </a:r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- Must have aviation-related experience.</a:t>
            </a:r>
          </a:p>
          <a:p>
            <a:pPr marL="342900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- Must provide informed consent.</a:t>
            </a: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FA547-17DC-7DB9-CB26-67F74F1DA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4174" y="12618683"/>
            <a:ext cx="3413126" cy="1097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65D5C0-CEF8-17E1-ADC4-8A06CD0D8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747" y="4461494"/>
            <a:ext cx="10916817" cy="72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9662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917C6-D996-6186-50F8-702F02794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47DF8-6407-88D0-1E3A-B53BF590F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4174" y="12618683"/>
            <a:ext cx="3413126" cy="1097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F3FD04-F9F6-8EDA-48F9-88D5CE202AAC}"/>
              </a:ext>
            </a:extLst>
          </p:cNvPr>
          <p:cNvSpPr txBox="1"/>
          <p:nvPr/>
        </p:nvSpPr>
        <p:spPr>
          <a:xfrm>
            <a:off x="2806699" y="1000126"/>
            <a:ext cx="18773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Experiment Scenario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340EDA9A-401B-C4C6-3F42-104BA3DAD76A}"/>
              </a:ext>
            </a:extLst>
          </p:cNvPr>
          <p:cNvSpPr txBox="1"/>
          <p:nvPr/>
        </p:nvSpPr>
        <p:spPr>
          <a:xfrm>
            <a:off x="2806699" y="2835805"/>
            <a:ext cx="19389913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cs typeface="Arial" panose="020B0604020202020204" pitchFamily="34" charset="0"/>
              </a:rPr>
              <a:t>Scenario 1: Engine Failure at Takeoff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4400" b="1" dirty="0">
                <a:cs typeface="Arial" panose="020B0604020202020204" pitchFamily="34" charset="0"/>
              </a:rPr>
              <a:t>Objective: </a:t>
            </a:r>
            <a:r>
              <a:rPr lang="en-US" sz="4400" dirty="0">
                <a:cs typeface="Arial" panose="020B0604020202020204" pitchFamily="34" charset="0"/>
              </a:rPr>
              <a:t>Assess trust in AI for rapid emergency decision-making.</a:t>
            </a:r>
          </a:p>
          <a:p>
            <a:endParaRPr lang="en-US" sz="4400" dirty="0">
              <a:cs typeface="Arial" panose="020B0604020202020204" pitchFamily="34" charset="0"/>
            </a:endParaRPr>
          </a:p>
          <a:p>
            <a:endParaRPr lang="en-US" sz="4400" dirty="0"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cs typeface="Arial" panose="020B0604020202020204" pitchFamily="34" charset="0"/>
              </a:rPr>
              <a:t>Scenario 2: Mid-Flight Weather Avoidance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4400" b="1" dirty="0">
                <a:cs typeface="Arial" panose="020B0604020202020204" pitchFamily="34" charset="0"/>
              </a:rPr>
              <a:t>Objective: </a:t>
            </a:r>
            <a:r>
              <a:rPr lang="en-US" sz="4400" dirty="0">
                <a:cs typeface="Arial" panose="020B0604020202020204" pitchFamily="34" charset="0"/>
              </a:rPr>
              <a:t>Evaluate trust in AI’s predictive capabilities and situational awareness.</a:t>
            </a:r>
          </a:p>
          <a:p>
            <a:pPr marL="571500" indent="-571500">
              <a:buFontTx/>
              <a:buChar char="-"/>
            </a:pPr>
            <a:endParaRPr lang="en-US" sz="4400" dirty="0">
              <a:cs typeface="Arial" panose="020B0604020202020204" pitchFamily="34" charset="0"/>
            </a:endParaRPr>
          </a:p>
          <a:p>
            <a:endParaRPr lang="en-US" sz="4400" dirty="0"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cs typeface="Arial" panose="020B0604020202020204" pitchFamily="34" charset="0"/>
              </a:rPr>
              <a:t>Scenario 3: Landing Gear Malfunction on Final approach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>
              <a:cs typeface="Arial" panose="020B0604020202020204" pitchFamily="34" charset="0"/>
            </a:endParaRPr>
          </a:p>
          <a:p>
            <a:r>
              <a:rPr lang="en-US" sz="4400" dirty="0">
                <a:cs typeface="Arial" panose="020B0604020202020204" pitchFamily="34" charset="0"/>
              </a:rPr>
              <a:t>-  </a:t>
            </a:r>
            <a:r>
              <a:rPr lang="en-US" sz="4400" b="1" dirty="0">
                <a:cs typeface="Arial" panose="020B0604020202020204" pitchFamily="34" charset="0"/>
              </a:rPr>
              <a:t>Objective: </a:t>
            </a:r>
            <a:r>
              <a:rPr lang="en-US" sz="4400" dirty="0">
                <a:cs typeface="Arial" panose="020B0604020202020204" pitchFamily="34" charset="0"/>
              </a:rPr>
              <a:t>Examine trust in AI diagnostics and risk assessment.</a:t>
            </a:r>
          </a:p>
          <a:p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red and black sign&#10;&#10;AI-generated content may be incorrect.">
            <a:extLst>
              <a:ext uri="{FF2B5EF4-FFF2-40B4-BE49-F238E27FC236}">
                <a16:creationId xmlns:a16="http://schemas.microsoft.com/office/drawing/2014/main" id="{731CF7F7-8B19-42F1-9C72-70CF18103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3276" y="2661108"/>
            <a:ext cx="1336758" cy="1032530"/>
          </a:xfrm>
          <a:prstGeom prst="rect">
            <a:avLst/>
          </a:prstGeom>
        </p:spPr>
      </p:pic>
      <p:pic>
        <p:nvPicPr>
          <p:cNvPr id="7" name="Picture 6" descr="A cloud with a lightning bolt and a red circle&#10;&#10;AI-generated content may be incorrect.">
            <a:extLst>
              <a:ext uri="{FF2B5EF4-FFF2-40B4-BE49-F238E27FC236}">
                <a16:creationId xmlns:a16="http://schemas.microsoft.com/office/drawing/2014/main" id="{7B8853C9-4E73-71DA-43B3-97C730AF3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4756" y="6102220"/>
            <a:ext cx="1169567" cy="1063749"/>
          </a:xfrm>
          <a:prstGeom prst="rect">
            <a:avLst/>
          </a:prstGeom>
        </p:spPr>
      </p:pic>
      <p:pic>
        <p:nvPicPr>
          <p:cNvPr id="10" name="Picture 9" descr="The wheels of an airplane&#10;&#10;AI-generated content may be incorrect.">
            <a:extLst>
              <a:ext uri="{FF2B5EF4-FFF2-40B4-BE49-F238E27FC236}">
                <a16:creationId xmlns:a16="http://schemas.microsoft.com/office/drawing/2014/main" id="{BCC89BEF-AE5D-2C75-A2C3-DBC3B69D6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0046" y="9484870"/>
            <a:ext cx="1479922" cy="98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0569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64C66C-1E99-AE3D-BBE5-5199B180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7175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393750-B640-D5EE-C26D-3BD112C15ED5}"/>
              </a:ext>
            </a:extLst>
          </p:cNvPr>
          <p:cNvSpPr txBox="1"/>
          <p:nvPr/>
        </p:nvSpPr>
        <p:spPr>
          <a:xfrm>
            <a:off x="1225455" y="2157984"/>
            <a:ext cx="12547202" cy="3090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Experimental Conditions</a:t>
            </a:r>
            <a:endParaRPr lang="en-US" sz="7200" dirty="0">
              <a:latin typeface="+mj-lt"/>
              <a:ea typeface="+mj-ea"/>
              <a:cs typeface="+mj-cs"/>
            </a:endParaRPr>
          </a:p>
        </p:txBody>
      </p:sp>
      <p:sp>
        <p:nvSpPr>
          <p:cNvPr id="3080" name="Rectangle 3084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01015" y="726707"/>
            <a:ext cx="146304" cy="10974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The Paradox of Cockpit Automation: What the Future Holds in Avionics -  Avionics International">
            <a:extLst>
              <a:ext uri="{FF2B5EF4-FFF2-40B4-BE49-F238E27FC236}">
                <a16:creationId xmlns:a16="http://schemas.microsoft.com/office/drawing/2014/main" id="{88733C7F-58D7-F4F4-93CE-417ABADE7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0" b="8345"/>
          <a:stretch/>
        </p:blipFill>
        <p:spPr bwMode="auto">
          <a:xfrm>
            <a:off x="15370017" y="2"/>
            <a:ext cx="9017158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Rectangle 3086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3745" y="5871082"/>
            <a:ext cx="12437460" cy="3657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4B355BC2-24A9-E691-3420-BF8ED3DAE70D}"/>
              </a:ext>
            </a:extLst>
          </p:cNvPr>
          <p:cNvSpPr txBox="1"/>
          <p:nvPr/>
        </p:nvSpPr>
        <p:spPr>
          <a:xfrm>
            <a:off x="1225455" y="6711696"/>
            <a:ext cx="12547202" cy="5650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000" dirty="0"/>
              <a:t>Participants will be assigned one of three AI transparency and control conditions: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0" dirty="0"/>
          </a:p>
          <a:p>
            <a:pPr marL="1657396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000" b="1" dirty="0"/>
              <a:t>Full AI Automation</a:t>
            </a:r>
          </a:p>
          <a:p>
            <a:pPr marL="1657396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000" b="1" dirty="0"/>
              <a:t>Human Supervision</a:t>
            </a:r>
          </a:p>
          <a:p>
            <a:pPr marL="1657396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000" b="1" dirty="0"/>
              <a:t>Human Decision with AI Monitoring</a:t>
            </a:r>
            <a:endParaRPr lang="en-US" sz="5000" dirty="0"/>
          </a:p>
        </p:txBody>
      </p:sp>
      <p:pic>
        <p:nvPicPr>
          <p:cNvPr id="3076" name="Picture 4" descr="Role of Human-AI Collaboration in Shaping Web Development">
            <a:extLst>
              <a:ext uri="{FF2B5EF4-FFF2-40B4-BE49-F238E27FC236}">
                <a16:creationId xmlns:a16="http://schemas.microsoft.com/office/drawing/2014/main" id="{E61AE138-A8DA-5F67-E285-17BDF583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9" b="9202"/>
          <a:stretch/>
        </p:blipFill>
        <p:spPr bwMode="auto">
          <a:xfrm>
            <a:off x="15370017" y="4617720"/>
            <a:ext cx="9017158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Intelligent Aviation Era: Harnessing Artificial Intelligence in the  Industry">
            <a:extLst>
              <a:ext uri="{FF2B5EF4-FFF2-40B4-BE49-F238E27FC236}">
                <a16:creationId xmlns:a16="http://schemas.microsoft.com/office/drawing/2014/main" id="{3475AEE4-A7D8-6927-AF2D-7FD03AE3C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"/>
          <a:stretch/>
        </p:blipFill>
        <p:spPr bwMode="auto">
          <a:xfrm>
            <a:off x="15370017" y="9235440"/>
            <a:ext cx="9017158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magine che contiene Carattere, testo, schermata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240EC499-1BF7-FCB5-4145-15F16D3F7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04174" y="12618683"/>
            <a:ext cx="3413126" cy="1097317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517BC6D-913B-857D-F696-AD7D22C08FAA}"/>
              </a:ext>
            </a:extLst>
          </p:cNvPr>
          <p:cNvSpPr/>
          <p:nvPr/>
        </p:nvSpPr>
        <p:spPr>
          <a:xfrm>
            <a:off x="783771" y="653143"/>
            <a:ext cx="2547258" cy="111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75687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92E4D-5983-DF19-8348-9A8BE55F6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37594-BBAA-34D8-4865-3610B1046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4174" y="12618683"/>
            <a:ext cx="3413126" cy="1097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1593BD-875C-2E40-EA41-D3904B78D5E5}"/>
              </a:ext>
            </a:extLst>
          </p:cNvPr>
          <p:cNvSpPr txBox="1"/>
          <p:nvPr/>
        </p:nvSpPr>
        <p:spPr>
          <a:xfrm>
            <a:off x="2806699" y="1000126"/>
            <a:ext cx="18773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Quantitative Analysis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3EEB689E-D7E5-295C-FF3D-6AAF2F7882F0}"/>
              </a:ext>
            </a:extLst>
          </p:cNvPr>
          <p:cNvSpPr txBox="1"/>
          <p:nvPr/>
        </p:nvSpPr>
        <p:spPr>
          <a:xfrm>
            <a:off x="2806698" y="2215782"/>
            <a:ext cx="18773775" cy="1009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000" b="1" dirty="0">
                <a:cs typeface="Arial" panose="020B0604020202020204" pitchFamily="34" charset="0"/>
              </a:rPr>
              <a:t>Workload Measurement</a:t>
            </a:r>
          </a:p>
          <a:p>
            <a:pPr marL="1485946" lvl="1" indent="-571500">
              <a:buFont typeface="Courier New" panose="02070309020205020404" pitchFamily="49" charset="0"/>
              <a:buChar char="o"/>
            </a:pPr>
            <a:r>
              <a:rPr lang="en-US" sz="5000" i="1" dirty="0">
                <a:cs typeface="Arial" panose="020B0604020202020204" pitchFamily="34" charset="0"/>
              </a:rPr>
              <a:t>Cognitive Load</a:t>
            </a:r>
          </a:p>
          <a:p>
            <a:pPr marL="1485946" lvl="1" indent="-571500">
              <a:buFont typeface="Courier New" panose="02070309020205020404" pitchFamily="49" charset="0"/>
              <a:buChar char="o"/>
            </a:pPr>
            <a:r>
              <a:rPr lang="en-US" sz="5000" i="1" dirty="0">
                <a:cs typeface="Arial" panose="020B0604020202020204" pitchFamily="34" charset="0"/>
              </a:rPr>
              <a:t>Task Performance</a:t>
            </a:r>
          </a:p>
          <a:p>
            <a:pPr marL="1485946" lvl="1" indent="-571500">
              <a:buFont typeface="Courier New" panose="02070309020205020404" pitchFamily="49" charset="0"/>
              <a:buChar char="o"/>
            </a:pPr>
            <a:r>
              <a:rPr lang="en-US" sz="5000" i="1" dirty="0">
                <a:cs typeface="Arial" panose="020B0604020202020204" pitchFamily="34" charset="0"/>
              </a:rPr>
              <a:t>Physiological Indicators</a:t>
            </a:r>
          </a:p>
          <a:p>
            <a:pPr marL="1485946" lvl="1" indent="-571500">
              <a:buFont typeface="Courier New" panose="02070309020205020404" pitchFamily="49" charset="0"/>
              <a:buChar char="o"/>
            </a:pPr>
            <a:endParaRPr lang="en-US" sz="5000" i="1" dirty="0"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000" b="1" dirty="0">
                <a:cs typeface="Arial" panose="020B0604020202020204" pitchFamily="34" charset="0"/>
              </a:rPr>
              <a:t>Statistical Analysis</a:t>
            </a:r>
            <a:r>
              <a:rPr lang="en-US" sz="5000" dirty="0">
                <a:cs typeface="Arial" panose="020B0604020202020204" pitchFamily="34" charset="0"/>
              </a:rPr>
              <a:t>: To identify statistically significant differences between the study conditions, we will develop a </a:t>
            </a:r>
            <a:r>
              <a:rPr lang="en-US" sz="5000" i="1" dirty="0">
                <a:cs typeface="Arial" panose="020B0604020202020204" pitchFamily="34" charset="0"/>
              </a:rPr>
              <a:t>regression algorithm </a:t>
            </a:r>
            <a:r>
              <a:rPr lang="en-US" sz="5000" dirty="0">
                <a:cs typeface="Arial" panose="020B0604020202020204" pitchFamily="34" charset="0"/>
              </a:rPr>
              <a:t>that:</a:t>
            </a:r>
          </a:p>
          <a:p>
            <a:pPr marL="1657396" lvl="1" indent="-742950">
              <a:buFont typeface="+mj-lt"/>
              <a:buAutoNum type="arabicPeriod"/>
            </a:pPr>
            <a:r>
              <a:rPr lang="en-US" sz="5000" dirty="0">
                <a:cs typeface="Arial" panose="020B0604020202020204" pitchFamily="34" charset="0"/>
              </a:rPr>
              <a:t>Analyzes how AI transparency and control influence trust and performance.</a:t>
            </a:r>
          </a:p>
          <a:p>
            <a:pPr marL="1657396" lvl="1" indent="-742950">
              <a:buFont typeface="+mj-lt"/>
              <a:buAutoNum type="arabicPeriod"/>
            </a:pPr>
            <a:r>
              <a:rPr lang="en-US" sz="5000" dirty="0">
                <a:cs typeface="Arial" panose="020B0604020202020204" pitchFamily="34" charset="0"/>
              </a:rPr>
              <a:t>Accounts for potential confounding factors such as prior experience or individual differences (pre and post-experiment surveys).</a:t>
            </a:r>
          </a:p>
        </p:txBody>
      </p:sp>
      <p:pic>
        <p:nvPicPr>
          <p:cNvPr id="4098" name="Picture 2" descr="NASA-TLX - Wikipedia">
            <a:extLst>
              <a:ext uri="{FF2B5EF4-FFF2-40B4-BE49-F238E27FC236}">
                <a16:creationId xmlns:a16="http://schemas.microsoft.com/office/drawing/2014/main" id="{8CC647C0-8A29-6466-17B2-D518F6E72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446" y="1680710"/>
            <a:ext cx="2612571" cy="454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835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5E916C-E5D7-0D0A-3521-1CB4352AF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8" y="0"/>
            <a:ext cx="24381079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n emotionally intelligent AI could support astronauts on a trip to Mars |  MIT Technology Review">
            <a:extLst>
              <a:ext uri="{FF2B5EF4-FFF2-40B4-BE49-F238E27FC236}">
                <a16:creationId xmlns:a16="http://schemas.microsoft.com/office/drawing/2014/main" id="{63A780B0-9A55-C028-07D1-1EB48644B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7" r="3982"/>
          <a:stretch/>
        </p:blipFill>
        <p:spPr bwMode="auto">
          <a:xfrm>
            <a:off x="5045368" y="10"/>
            <a:ext cx="19341802" cy="1371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4782450" cy="13716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CB25B8-3703-1D54-26B1-C77F2087B1F8}"/>
              </a:ext>
            </a:extLst>
          </p:cNvPr>
          <p:cNvSpPr txBox="1"/>
          <p:nvPr/>
        </p:nvSpPr>
        <p:spPr>
          <a:xfrm>
            <a:off x="403630" y="1661338"/>
            <a:ext cx="7645373" cy="3799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Implications</a:t>
            </a:r>
            <a:endParaRPr lang="en-US" sz="7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032681DD-35DF-5FC7-27E9-EDB72F30CCDD}"/>
              </a:ext>
            </a:extLst>
          </p:cNvPr>
          <p:cNvSpPr txBox="1"/>
          <p:nvPr/>
        </p:nvSpPr>
        <p:spPr>
          <a:xfrm>
            <a:off x="-233082" y="4895863"/>
            <a:ext cx="11474824" cy="748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This study specifically focuses in aviation. However, the experiment’s findings will have implications also in aerospace:</a:t>
            </a:r>
          </a:p>
          <a:p>
            <a:pPr marL="1828846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Ensuring Mission Success and Reliability</a:t>
            </a:r>
          </a:p>
          <a:p>
            <a:pPr marL="1828846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Facilitating Human-AI Collaboration</a:t>
            </a:r>
          </a:p>
          <a:p>
            <a:pPr marL="1828846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Promoting Transparency and Accountability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00DD8-CA41-8274-CAB6-CA9BE21F1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4174" y="12618683"/>
            <a:ext cx="3413126" cy="10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4961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D3321B6A-3830-4641-995B-04C1E8F21B92}"/>
</file>

<file path=customXml/itemProps2.xml><?xml version="1.0" encoding="utf-8"?>
<ds:datastoreItem xmlns:ds="http://schemas.openxmlformats.org/officeDocument/2006/customXml" ds:itemID="{2300925B-6A31-447B-A665-41DD170A3E27}"/>
</file>

<file path=customXml/itemProps3.xml><?xml version="1.0" encoding="utf-8"?>
<ds:datastoreItem xmlns:ds="http://schemas.openxmlformats.org/officeDocument/2006/customXml" ds:itemID="{514F1312-A104-47A7-B123-4F68550C087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376</TotalTime>
  <Words>392</Words>
  <Application>Microsoft Office PowerPoint</Application>
  <PresentationFormat>Custom</PresentationFormat>
  <Paragraphs>97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Owensby, Anna E.</dc:creator>
  <cp:lastModifiedBy>Bossi, Emanuele</cp:lastModifiedBy>
  <cp:revision>32</cp:revision>
  <dcterms:created xsi:type="dcterms:W3CDTF">2017-01-13T18:50:03Z</dcterms:created>
  <dcterms:modified xsi:type="dcterms:W3CDTF">2025-04-04T21:27:10Z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